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9" r:id="rId6"/>
    <p:sldId id="260" r:id="rId7"/>
    <p:sldId id="261" r:id="rId8"/>
    <p:sldId id="262" r:id="rId9"/>
    <p:sldId id="257"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84" r:id="rId23"/>
    <p:sldId id="285" r:id="rId24"/>
    <p:sldId id="275" r:id="rId25"/>
    <p:sldId id="276" r:id="rId26"/>
    <p:sldId id="277" r:id="rId27"/>
    <p:sldId id="286" r:id="rId28"/>
    <p:sldId id="287" r:id="rId29"/>
    <p:sldId id="288" r:id="rId30"/>
    <p:sldId id="289" r:id="rId31"/>
    <p:sldId id="290" r:id="rId32"/>
    <p:sldId id="291" r:id="rId33"/>
    <p:sldId id="292" r:id="rId34"/>
    <p:sldId id="293" r:id="rId35"/>
    <p:sldId id="294" r:id="rId36"/>
    <p:sldId id="295" r:id="rId37"/>
    <p:sldId id="29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44744A-8874-4E0C-B37D-4467A438E642}"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A97E6-C1F3-41CA-AD91-2558DCF4EAD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4744A-8874-4E0C-B37D-4467A438E642}"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A97E6-C1F3-41CA-AD91-2558DCF4EA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4744A-8874-4E0C-B37D-4467A438E642}"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A97E6-C1F3-41CA-AD91-2558DCF4EAD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D53AFB-D57F-4A2C-B7CF-DD58C7576329}"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B5E28F-A34B-4553-ACC3-D786B9D07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274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53AFB-D57F-4A2C-B7CF-DD58C7576329}"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B5E28F-A34B-4553-ACC3-D786B9D07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449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D53AFB-D57F-4A2C-B7CF-DD58C7576329}"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B5E28F-A34B-4553-ACC3-D786B9D07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938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D53AFB-D57F-4A2C-B7CF-DD58C7576329}"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B5E28F-A34B-4553-ACC3-D786B9D07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59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D53AFB-D57F-4A2C-B7CF-DD58C7576329}"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EB5E28F-A34B-4553-ACC3-D786B9D07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1640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D53AFB-D57F-4A2C-B7CF-DD58C7576329}"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B5E28F-A34B-4553-ACC3-D786B9D07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8717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53AFB-D57F-4A2C-B7CF-DD58C7576329}"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B5E28F-A34B-4553-ACC3-D786B9D07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954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D53AFB-D57F-4A2C-B7CF-DD58C7576329}"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B5E28F-A34B-4553-ACC3-D786B9D07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206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4744A-8874-4E0C-B37D-4467A438E642}"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A97E6-C1F3-41CA-AD91-2558DCF4EAD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D53AFB-D57F-4A2C-B7CF-DD58C7576329}"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B5E28F-A34B-4553-ACC3-D786B9D07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673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53AFB-D57F-4A2C-B7CF-DD58C7576329}"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B5E28F-A34B-4553-ACC3-D786B9D07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266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53AFB-D57F-4A2C-B7CF-DD58C7576329}"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B5E28F-A34B-4553-ACC3-D786B9D07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469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D53AFB-D57F-4A2C-B7CF-DD58C7576329}"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B5E28F-A34B-4553-ACC3-D786B9D07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678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53AFB-D57F-4A2C-B7CF-DD58C7576329}"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B5E28F-A34B-4553-ACC3-D786B9D07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83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D53AFB-D57F-4A2C-B7CF-DD58C7576329}"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B5E28F-A34B-4553-ACC3-D786B9D07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557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D53AFB-D57F-4A2C-B7CF-DD58C7576329}"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B5E28F-A34B-4553-ACC3-D786B9D07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187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D53AFB-D57F-4A2C-B7CF-DD58C7576329}" type="datetimeFigureOut">
              <a:rPr lang="en-US" smtClean="0">
                <a:solidFill>
                  <a:prstClr val="black">
                    <a:tint val="75000"/>
                  </a:prstClr>
                </a:solidFill>
              </a:rPr>
              <a:pPr/>
              <a:t>4/25/2018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EB5E28F-A34B-4553-ACC3-D786B9D07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9729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D53AFB-D57F-4A2C-B7CF-DD58C7576329}" type="datetimeFigureOut">
              <a:rPr lang="en-US" smtClean="0">
                <a:solidFill>
                  <a:prstClr val="black">
                    <a:tint val="75000"/>
                  </a:prstClr>
                </a:solidFill>
              </a:rPr>
              <a:pPr/>
              <a:t>4/25/2018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B5E28F-A34B-4553-ACC3-D786B9D07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940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D53AFB-D57F-4A2C-B7CF-DD58C7576329}" type="datetimeFigureOut">
              <a:rPr lang="en-US" smtClean="0">
                <a:solidFill>
                  <a:prstClr val="black">
                    <a:tint val="75000"/>
                  </a:prstClr>
                </a:solidFill>
              </a:rPr>
              <a:pPr/>
              <a:t>4/25/2018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B5E28F-A34B-4553-ACC3-D786B9D07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592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44744A-8874-4E0C-B37D-4467A438E642}" type="datetimeFigureOut">
              <a:rPr lang="en-US" smtClean="0"/>
              <a:pPr/>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6A97E6-C1F3-41CA-AD91-2558DCF4EADC}"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D53AFB-D57F-4A2C-B7CF-DD58C7576329}"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B5E28F-A34B-4553-ACC3-D786B9D07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4706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D53AFB-D57F-4A2C-B7CF-DD58C7576329}" type="datetimeFigureOut">
              <a:rPr lang="en-US" smtClean="0">
                <a:solidFill>
                  <a:prstClr val="black">
                    <a:tint val="75000"/>
                  </a:prstClr>
                </a:solidFill>
              </a:rPr>
              <a:pPr/>
              <a:t>4/25/2018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B5E28F-A34B-4553-ACC3-D786B9D07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642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53AFB-D57F-4A2C-B7CF-DD58C7576329}"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B5E28F-A34B-4553-ACC3-D786B9D07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373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D53AFB-D57F-4A2C-B7CF-DD58C7576329}"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B5E28F-A34B-4553-ACC3-D786B9D07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470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5779A94F-9C6C-434C-A7B0-2D2E3D471E29}" type="datetimeFigureOut">
              <a:rPr lang="ms-MY" smtClean="0">
                <a:solidFill>
                  <a:prstClr val="black">
                    <a:tint val="75000"/>
                  </a:prstClr>
                </a:solidFill>
              </a:rPr>
              <a:pPr/>
              <a:t>25/04/2018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9944FA7A-E357-4EB2-87EB-4D5CC0E1D46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33700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5779A94F-9C6C-434C-A7B0-2D2E3D471E29}" type="datetimeFigureOut">
              <a:rPr lang="ms-MY" smtClean="0">
                <a:solidFill>
                  <a:prstClr val="black">
                    <a:tint val="75000"/>
                  </a:prstClr>
                </a:solidFill>
              </a:rPr>
              <a:pPr/>
              <a:t>25/04/2018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9944FA7A-E357-4EB2-87EB-4D5CC0E1D46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6670379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79A94F-9C6C-434C-A7B0-2D2E3D471E29}" type="datetimeFigureOut">
              <a:rPr lang="ms-MY" smtClean="0">
                <a:solidFill>
                  <a:prstClr val="black">
                    <a:tint val="75000"/>
                  </a:prstClr>
                </a:solidFill>
              </a:rPr>
              <a:pPr/>
              <a:t>25/04/2018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9944FA7A-E357-4EB2-87EB-4D5CC0E1D46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3190013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5779A94F-9C6C-434C-A7B0-2D2E3D471E29}" type="datetimeFigureOut">
              <a:rPr lang="ms-MY" smtClean="0">
                <a:solidFill>
                  <a:prstClr val="black">
                    <a:tint val="75000"/>
                  </a:prstClr>
                </a:solidFill>
              </a:rPr>
              <a:pPr/>
              <a:t>25/04/2018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9944FA7A-E357-4EB2-87EB-4D5CC0E1D46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776783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5779A94F-9C6C-434C-A7B0-2D2E3D471E29}" type="datetimeFigureOut">
              <a:rPr lang="ms-MY" smtClean="0">
                <a:solidFill>
                  <a:prstClr val="black">
                    <a:tint val="75000"/>
                  </a:prstClr>
                </a:solidFill>
              </a:rPr>
              <a:pPr/>
              <a:t>25/04/2018</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9944FA7A-E357-4EB2-87EB-4D5CC0E1D46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662807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5779A94F-9C6C-434C-A7B0-2D2E3D471E29}" type="datetimeFigureOut">
              <a:rPr lang="ms-MY" smtClean="0">
                <a:solidFill>
                  <a:prstClr val="black">
                    <a:tint val="75000"/>
                  </a:prstClr>
                </a:solidFill>
              </a:rPr>
              <a:pPr/>
              <a:t>25/04/2018</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9944FA7A-E357-4EB2-87EB-4D5CC0E1D46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46571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44744A-8874-4E0C-B37D-4467A438E642}" type="datetimeFigureOut">
              <a:rPr lang="en-US" smtClean="0"/>
              <a:pPr/>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A97E6-C1F3-41CA-AD91-2558DCF4EADC}"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79A94F-9C6C-434C-A7B0-2D2E3D471E29}" type="datetimeFigureOut">
              <a:rPr lang="ms-MY" smtClean="0">
                <a:solidFill>
                  <a:prstClr val="black">
                    <a:tint val="75000"/>
                  </a:prstClr>
                </a:solidFill>
              </a:rPr>
              <a:pPr/>
              <a:t>25/04/2018</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9944FA7A-E357-4EB2-87EB-4D5CC0E1D46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241835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79A94F-9C6C-434C-A7B0-2D2E3D471E29}" type="datetimeFigureOut">
              <a:rPr lang="ms-MY" smtClean="0">
                <a:solidFill>
                  <a:prstClr val="black">
                    <a:tint val="75000"/>
                  </a:prstClr>
                </a:solidFill>
              </a:rPr>
              <a:pPr/>
              <a:t>25/04/2018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9944FA7A-E357-4EB2-87EB-4D5CC0E1D46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027073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79A94F-9C6C-434C-A7B0-2D2E3D471E29}" type="datetimeFigureOut">
              <a:rPr lang="ms-MY" smtClean="0">
                <a:solidFill>
                  <a:prstClr val="black">
                    <a:tint val="75000"/>
                  </a:prstClr>
                </a:solidFill>
              </a:rPr>
              <a:pPr/>
              <a:t>25/04/2018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9944FA7A-E357-4EB2-87EB-4D5CC0E1D46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868312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5779A94F-9C6C-434C-A7B0-2D2E3D471E29}" type="datetimeFigureOut">
              <a:rPr lang="ms-MY" smtClean="0">
                <a:solidFill>
                  <a:prstClr val="black">
                    <a:tint val="75000"/>
                  </a:prstClr>
                </a:solidFill>
              </a:rPr>
              <a:pPr/>
              <a:t>25/04/2018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9944FA7A-E357-4EB2-87EB-4D5CC0E1D46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958570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5779A94F-9C6C-434C-A7B0-2D2E3D471E29}" type="datetimeFigureOut">
              <a:rPr lang="ms-MY" smtClean="0">
                <a:solidFill>
                  <a:prstClr val="black">
                    <a:tint val="75000"/>
                  </a:prstClr>
                </a:solidFill>
              </a:rPr>
              <a:pPr/>
              <a:t>25/04/2018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9944FA7A-E357-4EB2-87EB-4D5CC0E1D46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25931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44744A-8874-4E0C-B37D-4467A438E642}" type="datetimeFigureOut">
              <a:rPr lang="en-US" smtClean="0"/>
              <a:pPr/>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6A97E6-C1F3-41CA-AD91-2558DCF4EA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44744A-8874-4E0C-B37D-4467A438E642}" type="datetimeFigureOut">
              <a:rPr lang="en-US" smtClean="0"/>
              <a:pPr/>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6A97E6-C1F3-41CA-AD91-2558DCF4EA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4744A-8874-4E0C-B37D-4467A438E642}" type="datetimeFigureOut">
              <a:rPr lang="en-US" smtClean="0"/>
              <a:pPr/>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6A97E6-C1F3-41CA-AD91-2558DCF4EA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4744A-8874-4E0C-B37D-4467A438E642}" type="datetimeFigureOut">
              <a:rPr lang="en-US" smtClean="0"/>
              <a:pPr/>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A97E6-C1F3-41CA-AD91-2558DCF4EA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4744A-8874-4E0C-B37D-4467A438E642}" type="datetimeFigureOut">
              <a:rPr lang="en-US" smtClean="0"/>
              <a:pPr/>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6A97E6-C1F3-41CA-AD91-2558DCF4EA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4744A-8874-4E0C-B37D-4467A438E642}" type="datetimeFigureOut">
              <a:rPr lang="en-US" smtClean="0"/>
              <a:pPr/>
              <a:t>4/25/2018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6A97E6-C1F3-41CA-AD91-2558DCF4EA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53AFB-D57F-4A2C-B7CF-DD58C7576329}"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5E28F-A34B-4553-ACC3-D786B9D07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206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53AFB-D57F-4A2C-B7CF-DD58C7576329}" type="datetimeFigureOut">
              <a:rPr lang="en-US" smtClean="0">
                <a:solidFill>
                  <a:prstClr val="black">
                    <a:tint val="75000"/>
                  </a:prstClr>
                </a:solidFill>
              </a:rPr>
              <a:pPr/>
              <a:t>4/25/2018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5E28F-A34B-4553-ACC3-D786B9D07FD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376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79A94F-9C6C-434C-A7B0-2D2E3D471E29}" type="datetimeFigureOut">
              <a:rPr lang="ms-MY" smtClean="0">
                <a:solidFill>
                  <a:prstClr val="black">
                    <a:tint val="75000"/>
                  </a:prstClr>
                </a:solidFill>
              </a:rPr>
              <a:pPr/>
              <a:t>25/04/2018</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4FA7A-E357-4EB2-87EB-4D5CC0E1D46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596132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81880" y="138698"/>
            <a:ext cx="8610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Musibah</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Ujian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Orang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Beriman</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704939" y="3505200"/>
            <a:ext cx="6976704" cy="914400"/>
          </a:xfrm>
          <a:prstGeom prst="roundRect">
            <a:avLst>
              <a:gd name="adj" fmla="val 5972"/>
            </a:avLst>
          </a:prstGeom>
          <a:solidFill>
            <a:schemeClr val="accent5">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Uji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keimanan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kesyukuran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kesabaran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566815" y="1519904"/>
            <a:ext cx="7985348" cy="1546448"/>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Manusia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dicipta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pelbagai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keadaan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Kaya </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miskin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sihat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sakit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sempurna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cacat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Curved Right Arrow 5"/>
          <p:cNvSpPr/>
          <p:nvPr/>
        </p:nvSpPr>
        <p:spPr>
          <a:xfrm rot="19231566">
            <a:off x="1411630" y="2984569"/>
            <a:ext cx="578703" cy="993761"/>
          </a:xfrm>
          <a:prstGeom prst="curvedRightArrow">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MY">
              <a:solidFill>
                <a:schemeClr val="tx1"/>
              </a:solidFill>
            </a:endParaRPr>
          </a:p>
        </p:txBody>
      </p:sp>
      <p:sp>
        <p:nvSpPr>
          <p:cNvPr id="7" name="4-Point Star 6"/>
          <p:cNvSpPr/>
          <p:nvPr/>
        </p:nvSpPr>
        <p:spPr>
          <a:xfrm rot="1738712">
            <a:off x="283637" y="1162943"/>
            <a:ext cx="666222" cy="713922"/>
          </a:xfrm>
          <a:prstGeom prst="star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8403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0216" y="-45387"/>
            <a:ext cx="8744272"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Al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Baqarah</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155</a:t>
            </a:r>
            <a:endPar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10570" y="4082296"/>
            <a:ext cx="8915400" cy="1938992"/>
          </a:xfrm>
          <a:prstGeom prst="rect">
            <a:avLst/>
          </a:prstGeom>
          <a:solidFill>
            <a:schemeClr val="bg1"/>
          </a:solidFill>
        </p:spPr>
        <p:txBody>
          <a:bodyPr wrap="square">
            <a:spAutoFit/>
          </a:bodyPr>
          <a:lstStyle/>
          <a:p>
            <a:pPr algn="ctr"/>
            <a:r>
              <a:rPr lang="ms-MY" sz="2400" b="1" dirty="0"/>
              <a:t>“Demi sesungguhnya! Kami akan menguji kamu dengan sedikit perasaan takut (kepada musuh) dan (dengan merasai) kelaparan, dan (dengan berlakunya) kekurangan dari harta benda dan jiwa serta hasil tanaman. Dan berilah khabar gembira kepada orang-orang yang sabar”.</a:t>
            </a:r>
            <a:endParaRPr lang="en-MY" sz="2400" b="1" dirty="0"/>
          </a:p>
        </p:txBody>
      </p:sp>
      <p:sp>
        <p:nvSpPr>
          <p:cNvPr id="5" name="Rectangle 4"/>
          <p:cNvSpPr/>
          <p:nvPr/>
        </p:nvSpPr>
        <p:spPr>
          <a:xfrm>
            <a:off x="179512" y="1677650"/>
            <a:ext cx="8748464" cy="1446550"/>
          </a:xfrm>
          <a:prstGeom prst="rect">
            <a:avLst/>
          </a:prstGeom>
          <a:solidFill>
            <a:schemeClr val="lt1">
              <a:alpha val="51000"/>
            </a:schemeClr>
          </a:solidFill>
          <a:ln>
            <a:solidFill>
              <a:srgbClr val="FFC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وَلَنَبْلُوَنَّكُم بِشَيْءٍ مِّنَ الْخَوْفِ وَالْجُوعِ وَنَقْصٍ مِّنَ الْأَمْوَالِ وَالْأَنفُسِ وَالثَّمَرَاتِ ۗ وَبَشِّرِ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الصَّابِرِينَ.</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968403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016341" y="4066958"/>
            <a:ext cx="7286676" cy="1152128"/>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Turut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sama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merasai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kesusahan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kesedihan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ser</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sedia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membantu</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281880" y="138698"/>
            <a:ext cx="8610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bersyukur</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bersabar</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1001216" y="1981200"/>
            <a:ext cx="7315200" cy="1143000"/>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Jadikan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perbezaan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nasib</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ruang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mencapai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kemashlahatan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bersama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4-Point Star 5"/>
          <p:cNvSpPr/>
          <p:nvPr/>
        </p:nvSpPr>
        <p:spPr>
          <a:xfrm rot="1738712">
            <a:off x="740837" y="1739344"/>
            <a:ext cx="666222" cy="713922"/>
          </a:xfrm>
          <a:prstGeom prst="star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4-Point Star 6"/>
          <p:cNvSpPr/>
          <p:nvPr/>
        </p:nvSpPr>
        <p:spPr>
          <a:xfrm rot="1738712">
            <a:off x="740837" y="3850496"/>
            <a:ext cx="666222" cy="713922"/>
          </a:xfrm>
          <a:prstGeom prst="star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8403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47638" y="116632"/>
            <a:ext cx="878208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32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32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32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10570" y="4191000"/>
            <a:ext cx="8915400" cy="2246769"/>
          </a:xfrm>
          <a:prstGeom prst="rect">
            <a:avLst/>
          </a:prstGeom>
          <a:solidFill>
            <a:schemeClr val="bg1"/>
          </a:solidFill>
        </p:spPr>
        <p:txBody>
          <a:bodyPr wrap="square">
            <a:spAutoFit/>
          </a:bodyPr>
          <a:lstStyle/>
          <a:p>
            <a:pPr algn="ctr"/>
            <a:r>
              <a:rPr lang="ms-MY" sz="2800" b="1" dirty="0"/>
              <a:t>"Gambaran kehidupan orang yang beriman dari segi kasih sayang, saling bersimpati dan saling cinta mencintai samalah seperti anggota tubuh yang jika salah satu daripadanya mengadu kesakitan, ia melibatkan seluruh anggota lain yang tidak tidur malam dan demam".</a:t>
            </a:r>
            <a:endParaRPr lang="en-MY" sz="2800" b="1" dirty="0"/>
          </a:p>
        </p:txBody>
      </p:sp>
      <p:sp>
        <p:nvSpPr>
          <p:cNvPr id="5" name="Rectangle 4"/>
          <p:cNvSpPr/>
          <p:nvPr/>
        </p:nvSpPr>
        <p:spPr>
          <a:xfrm>
            <a:off x="395536" y="1521428"/>
            <a:ext cx="8460433" cy="2308324"/>
          </a:xfrm>
          <a:prstGeom prst="rect">
            <a:avLst/>
          </a:prstGeom>
          <a:solidFill>
            <a:schemeClr val="lt1">
              <a:alpha val="56000"/>
            </a:schemeClr>
          </a:solidFill>
          <a:ln>
            <a:solidFill>
              <a:srgbClr val="FFC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مَثَلُ الْمُؤْمِنِيْنَ فِي تَوَادِّهِمْ وَتَرَاحُمِهِمْ وَتَعَاطُفِهِمْ مَثَلُ الْجَسَدِ؛ إِذَا اشْتَكَى مِنْهُ عُضْوٌ تَدَاعَى لَهُ سَائِرُ الْجَسَدِ بِالسَّهَرِ وَالْحُمَّى.</a:t>
            </a:r>
            <a:endParaRPr lang="en-MY" sz="3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968403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219200" y="3974976"/>
            <a:ext cx="6924700" cy="1206624"/>
          </a:xfrm>
          <a:prstGeom prst="roundRect">
            <a:avLst>
              <a:gd name="adj" fmla="val 5972"/>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membantu</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ringankan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beban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rakyat</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ditimpa</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musibah</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atau</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kurang</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bernasib</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baik</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endPar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76200" y="131802"/>
            <a:ext cx="8915400" cy="553998"/>
          </a:xfrm>
          <a:prstGeom prst="rect">
            <a:avLst/>
          </a:prstGeom>
        </p:spPr>
        <p:txBody>
          <a:bodyPr wrap="square">
            <a:spAutoFit/>
          </a:bodyPr>
          <a:lstStyle/>
          <a:p>
            <a:pPr algn="ctr">
              <a:defRPr/>
            </a:pP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Pelancaran</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Tabung</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Darul</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Iman</a:t>
            </a:r>
            <a:endParaRPr lang="en-US" sz="30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875184" y="1819672"/>
            <a:ext cx="6440016" cy="1152128"/>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a:buAutoNum type="arabicPeriod"/>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Tabung</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Darul</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Iman</a:t>
            </a:r>
            <a:endPar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a:p>
            <a:pPr marL="457200" indent="-457200">
              <a:buAutoNum type="arabicPeriod"/>
              <a:defRPr/>
            </a:pP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Tabung</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Bantuan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Penyakit</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Kronik</a:t>
            </a:r>
            <a:endPar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a:p>
            <a:pPr marL="457200" indent="-457200">
              <a:buAutoNum type="arabicPeriod"/>
              <a:defRPr/>
            </a:pP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Kebajikan</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Sosial</a:t>
            </a:r>
            <a:r>
              <a:rPr lang="en-US" sz="24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Perubatan</a:t>
            </a:r>
            <a:endParaRPr lang="en-US" sz="24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6" name="TextBox 5"/>
          <p:cNvSpPr txBox="1"/>
          <p:nvPr/>
        </p:nvSpPr>
        <p:spPr>
          <a:xfrm>
            <a:off x="152400" y="1371600"/>
            <a:ext cx="2743200" cy="461665"/>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dirty="0" err="1" smtClean="0"/>
              <a:t>Gabungan</a:t>
            </a:r>
            <a:r>
              <a:rPr lang="en-US" sz="2400" b="1" dirty="0" smtClean="0"/>
              <a:t> 3 </a:t>
            </a:r>
            <a:r>
              <a:rPr lang="en-US" sz="2400" b="1" dirty="0" err="1" smtClean="0"/>
              <a:t>Tabung</a:t>
            </a:r>
            <a:endParaRPr lang="en-MY" sz="2400" b="1" dirty="0"/>
          </a:p>
        </p:txBody>
      </p:sp>
    </p:spTree>
    <p:extLst>
      <p:ext uri="{BB962C8B-B14F-4D97-AF65-F5344CB8AC3E}">
        <p14:creationId xmlns:p14="http://schemas.microsoft.com/office/powerpoint/2010/main" val="3968403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685800" y="1513520"/>
            <a:ext cx="4953000" cy="719336"/>
          </a:xfrm>
          <a:prstGeom prst="roundRect">
            <a:avLst>
              <a:gd name="adj" fmla="val 5972"/>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Bantuan</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bagi</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individu</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yang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ditimpa</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musibah</a:t>
            </a:r>
            <a:endParaRPr lang="en-US"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76200" y="131802"/>
            <a:ext cx="8915400" cy="553998"/>
          </a:xfrm>
          <a:prstGeom prst="rect">
            <a:avLst/>
          </a:prstGeom>
        </p:spPr>
        <p:txBody>
          <a:bodyPr wrap="square">
            <a:spAutoFit/>
          </a:bodyPr>
          <a:lstStyle/>
          <a:p>
            <a:pPr algn="ctr">
              <a:defRPr/>
            </a:pP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Dana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akan</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disalurkan</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dua</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jenis</a:t>
            </a:r>
            <a:r>
              <a:rPr lang="en-US" sz="30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174540" y="1361120"/>
            <a:ext cx="511260" cy="533400"/>
          </a:xfrm>
          <a:prstGeom prst="roundRect">
            <a:avLst>
              <a:gd name="adj" fmla="val 6561"/>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1.</a:t>
            </a:r>
            <a:endPar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187405" y="3932306"/>
            <a:ext cx="498395" cy="457200"/>
          </a:xfrm>
          <a:prstGeom prst="roundRect">
            <a:avLst>
              <a:gd name="adj" fmla="val 6561"/>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2.</a:t>
            </a:r>
            <a:endPar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2286000" y="2209800"/>
            <a:ext cx="6629400" cy="1229680"/>
          </a:xfrm>
          <a:prstGeom prst="roundRect">
            <a:avLst>
              <a:gd name="adj" fmla="val 5972"/>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dirty="0" err="1"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kerosakan</a:t>
            </a:r>
            <a:r>
              <a:rPr lang="en-US"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akibat</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ribut</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kebakaran</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serangan</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haiwan</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liar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atau</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penyakit</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yang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menimpa</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ternakan</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atau</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tanaman</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endParaRPr lang="en-US"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651164" y="4183962"/>
            <a:ext cx="7502236" cy="891344"/>
          </a:xfrm>
          <a:prstGeom prst="roundRect">
            <a:avLst>
              <a:gd name="adj" fmla="val 5972"/>
            </a:avLst>
          </a:prstGeom>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Bantuan</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bagi</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individu</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yang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ditimpa</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penyakit</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kronik</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bantuan</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pembedahan</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yang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memerlukan</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implan</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endParaRPr lang="en-US" sz="20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9" name="Rounded Rectangle 8"/>
          <p:cNvSpPr/>
          <p:nvPr/>
        </p:nvSpPr>
        <p:spPr>
          <a:xfrm>
            <a:off x="2286000" y="5075306"/>
            <a:ext cx="6629400" cy="1173094"/>
          </a:xfrm>
          <a:prstGeom prst="roundRect">
            <a:avLst>
              <a:gd name="adj" fmla="val 5972"/>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seperti</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pemasangan</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besi</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dalam</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anggota</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badan</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dan</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pembelian</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ubat-ubatan</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yang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tiada</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dalam</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senarai</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Kementerian</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 </a:t>
            </a:r>
            <a:r>
              <a:rPr lang="en-US" sz="2000" dirty="0" err="1">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Kesihatan</a:t>
            </a:r>
            <a:r>
              <a:rPr lang="en-US" sz="20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a:t>
            </a:r>
          </a:p>
        </p:txBody>
      </p:sp>
      <p:sp>
        <p:nvSpPr>
          <p:cNvPr id="10" name="Curved Right Arrow 9"/>
          <p:cNvSpPr/>
          <p:nvPr/>
        </p:nvSpPr>
        <p:spPr>
          <a:xfrm rot="19857695">
            <a:off x="1705943" y="2323874"/>
            <a:ext cx="573238" cy="765359"/>
          </a:xfrm>
          <a:prstGeom prst="curvedRightArrow">
            <a:avLst/>
          </a:prstGeom>
          <a:ln>
            <a:solidFill>
              <a:schemeClr val="tx1"/>
            </a:solidFill>
          </a:ln>
          <a:effectLst>
            <a:glow rad="63500">
              <a:schemeClr val="accent1">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a:solidFill>
                <a:schemeClr val="tx1"/>
              </a:solidFill>
            </a:endParaRPr>
          </a:p>
        </p:txBody>
      </p:sp>
      <p:sp>
        <p:nvSpPr>
          <p:cNvPr id="11" name="Curved Right Arrow 10"/>
          <p:cNvSpPr/>
          <p:nvPr/>
        </p:nvSpPr>
        <p:spPr>
          <a:xfrm rot="19857695">
            <a:off x="1705943" y="5044019"/>
            <a:ext cx="573238" cy="765359"/>
          </a:xfrm>
          <a:prstGeom prst="curvedRightArrow">
            <a:avLst/>
          </a:prstGeom>
          <a:solidFill>
            <a:srgbClr val="00B050"/>
          </a:solidFill>
          <a:ln>
            <a:solidFill>
              <a:schemeClr val="tx1"/>
            </a:solidFill>
          </a:ln>
          <a:effectLst>
            <a:glow rad="63500">
              <a:schemeClr val="accent1">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3968403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016341" y="4066958"/>
            <a:ext cx="7286676" cy="1152128"/>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Semoga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dianugerahkan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keberkatan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kemakmuran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281880" y="138698"/>
            <a:ext cx="8610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Seruan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Jemaah</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1001216" y="1981200"/>
            <a:ext cx="7315200" cy="1143000"/>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Bersama-sama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menyumbang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membantu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meringankan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bebanan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hidup</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ahli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masyarakat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968403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0216" y="-76200"/>
            <a:ext cx="8888288"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Ali Imran: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180</a:t>
            </a:r>
            <a:endPar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0216" y="3875544"/>
            <a:ext cx="8600256" cy="2677656"/>
          </a:xfrm>
          <a:prstGeom prst="rect">
            <a:avLst/>
          </a:prstGeom>
          <a:solidFill>
            <a:schemeClr val="bg1"/>
          </a:solidFill>
        </p:spPr>
        <p:txBody>
          <a:bodyPr wrap="square">
            <a:spAutoFit/>
          </a:bodyPr>
          <a:lstStyle/>
          <a:p>
            <a:pPr algn="ctr"/>
            <a:r>
              <a:rPr lang="ms-MY" sz="2400" b="1" dirty="0"/>
              <a:t> Dan jangan sekali-kali orang yang bakhil dengan harta benda yang telah dikurniakan Allah kepada mereka dari </a:t>
            </a:r>
            <a:r>
              <a:rPr lang="ms-MY" sz="2400" b="1" dirty="0" err="1"/>
              <a:t>kemurahan-Nya</a:t>
            </a:r>
            <a:r>
              <a:rPr lang="ms-MY" sz="2400" b="1" dirty="0"/>
              <a:t> menyangka bahawa kebakhilan itu baik bagi mereka. Bahkan ia adalah buruk bagi mereka. Mereka akan dikalungkan dengan apa yang mereka </a:t>
            </a:r>
            <a:r>
              <a:rPr lang="ms-MY" sz="2400" b="1" dirty="0" err="1"/>
              <a:t>bakhilkan</a:t>
            </a:r>
            <a:r>
              <a:rPr lang="ms-MY" sz="2400" b="1" dirty="0"/>
              <a:t> itu pada hari Kiamat kelak. Dan bagi Allah jualah hak milik segala warisan (isi) langit dan bumi. Dan Allah Maha Mengetahui akan segala apa yang kamu </a:t>
            </a:r>
            <a:r>
              <a:rPr lang="ms-MY" sz="2400" b="1" dirty="0" smtClean="0"/>
              <a:t>kerjakan.</a:t>
            </a:r>
            <a:endParaRPr lang="en-MY" sz="2400" b="1" dirty="0"/>
          </a:p>
        </p:txBody>
      </p:sp>
      <p:sp>
        <p:nvSpPr>
          <p:cNvPr id="5" name="Rectangle 4"/>
          <p:cNvSpPr/>
          <p:nvPr/>
        </p:nvSpPr>
        <p:spPr>
          <a:xfrm>
            <a:off x="288032" y="1009233"/>
            <a:ext cx="8532440" cy="2800767"/>
          </a:xfrm>
          <a:prstGeom prst="rect">
            <a:avLst/>
          </a:prstGeom>
          <a:solidFill>
            <a:schemeClr val="lt1">
              <a:alpha val="57000"/>
            </a:schemeClr>
          </a:solidFill>
          <a:ln>
            <a:solidFill>
              <a:srgbClr val="FFC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وَلَا يَحْسَبَنَّ الَّذِينَ يَبْخَلُونَ بِمَا آتَاهُمُ اللَّهُ مِن فَضْلِهِ هُوَ خَيْرًا لَّهُم ۖ بَلْ هُوَ شَرٌّ لَّهُمْ ۖ سَيُطَوَّقُونَ مَا بَخِلُوا بِهِ يَوْمَ الْقِيَامَةِ ۗ وَلِلَّهِ مِيرَاثُ السَّمَاوَاتِ وَالْأَرْضِ ۗ وَاللَّهُ بِمَا تَعْمَلُونَ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خَبِيرٌ</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968403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51520" y="1600200"/>
            <a:ext cx="8676456" cy="3785652"/>
          </a:xfrm>
          <a:prstGeom prst="rect">
            <a:avLst/>
          </a:prstGeom>
          <a:solidFill>
            <a:schemeClr val="lt1">
              <a:alpha val="57000"/>
            </a:schemeClr>
          </a:solidFill>
          <a:ln>
            <a:solidFill>
              <a:srgbClr val="FFC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القُرْءَانِ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 وَنَفَعَنِيْ وَإِيَّاكُمْ بِاْلأَيَاتِ وَالذِّكْرِ الْحَكِيْمِ، وَتَقَبَّلَ مِنِّيْ وَمِنْكُمْ تِلاَوَتَهُ، إِنَّهُ هُوَ السَّمِيْعُ الْعَلِيْمُ، أَقُوْلُ قَوْلِيْ هَذَا وَأَسْتَغْفِرُ اللهَ الْعَظِيْمَ لِيْ وَلَكُمْ وَلِسَائِرِ الْمُسْلِمِيْنَ وَالْمُسْلِمَاتِ فَاسْتَغْفِرُوْهُ، إِنَّهُ هُوَ الْغَفُوْرُ الرَّحِيْمُ.</a:t>
            </a:r>
            <a:endParaRPr lang="en-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968403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27370669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78768" y="1295400"/>
            <a:ext cx="8460432" cy="2400657"/>
          </a:xfrm>
          <a:prstGeom prst="rect">
            <a:avLst/>
          </a:prstGeom>
          <a:solidFill>
            <a:schemeClr val="lt1">
              <a:alpha val="53000"/>
            </a:schemeClr>
          </a:solidFill>
          <a:ln>
            <a:solidFill>
              <a:srgbClr val="FFC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fontAlgn="auto">
              <a:spcBef>
                <a:spcPts val="0"/>
              </a:spcBef>
              <a:spcAft>
                <a:spcPts val="0"/>
              </a:spcAft>
              <a:defRPr/>
            </a:pP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a:t>
            </a:r>
            <a:r>
              <a:rPr lang="en-US"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a:t>
            </a: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للهِ</a:t>
            </a:r>
            <a:endParaRPr lang="en-US" sz="15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285720"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43418" y="116632"/>
            <a:ext cx="7500990" cy="553998"/>
          </a:xfrm>
          <a:prstGeom prst="rect">
            <a:avLst/>
          </a:prstGeom>
        </p:spPr>
        <p:txBody>
          <a:bodyPr wrap="square">
            <a:spAutoFit/>
          </a:bodyPr>
          <a:lstStyle/>
          <a:p>
            <a:pPr algn="ctr" fontAlgn="auto">
              <a:spcBef>
                <a:spcPts val="0"/>
              </a:spcBef>
              <a:spcAft>
                <a:spcPts val="0"/>
              </a:spcAft>
              <a:defRPr/>
            </a:pPr>
            <a:r>
              <a:rPr lang="en-US" sz="3000" dirty="0" err="1">
                <a:ln w="12700">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w="12700">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w="12700">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w="12700">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3968403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46156823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25288" y="183232"/>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6" name="Rectangle 5"/>
          <p:cNvSpPr/>
          <p:nvPr/>
        </p:nvSpPr>
        <p:spPr>
          <a:xfrm>
            <a:off x="378768" y="1295400"/>
            <a:ext cx="8460432" cy="2400657"/>
          </a:xfrm>
          <a:prstGeom prst="rect">
            <a:avLst/>
          </a:prstGeom>
          <a:solidFill>
            <a:schemeClr val="lt1">
              <a:alpha val="53000"/>
            </a:schemeClr>
          </a:solidFill>
          <a:ln>
            <a:solidFill>
              <a:srgbClr val="FFC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fontAlgn="auto">
              <a:spcBef>
                <a:spcPts val="0"/>
              </a:spcBef>
              <a:spcAft>
                <a:spcPts val="0"/>
              </a:spcAft>
              <a:defRPr/>
            </a:pP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a:t>
            </a:r>
            <a:r>
              <a:rPr lang="en-US"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 </a:t>
            </a: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للهِ</a:t>
            </a:r>
            <a:endParaRPr lang="en-US" sz="15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7" name="TextBox 6"/>
          <p:cNvSpPr txBox="1"/>
          <p:nvPr/>
        </p:nvSpPr>
        <p:spPr>
          <a:xfrm>
            <a:off x="285720" y="4724400"/>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chemeClr val="tx1"/>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968403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Rectangle 3"/>
          <p:cNvSpPr/>
          <p:nvPr/>
        </p:nvSpPr>
        <p:spPr>
          <a:xfrm>
            <a:off x="714348" y="76200"/>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302568" y="1524000"/>
            <a:ext cx="8460432" cy="2308324"/>
          </a:xfrm>
          <a:prstGeom prst="rect">
            <a:avLst/>
          </a:prstGeom>
          <a:solidFill>
            <a:schemeClr val="lt1">
              <a:alpha val="53000"/>
            </a:schemeClr>
          </a:solidFill>
          <a:ln>
            <a:solidFill>
              <a:srgbClr val="FFC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وَأَشْهَــدُ أَنْ لَّا إِلَهَ إِلَّا اللهُ الْمَلِكُ الْحَقُّ الْمُبِيْن. </a:t>
            </a:r>
          </a:p>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مُحَمَّدًا عَــبْدُهُ</a:t>
            </a:r>
            <a:r>
              <a:rPr lang="ar-SA" sz="2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وَرَسُـوْلُهُ الصَّادِقُ الْوَعْدُ الْأَمِيْن.</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7" name="TextBox 6"/>
          <p:cNvSpPr txBox="1"/>
          <p:nvPr/>
        </p:nvSpPr>
        <p:spPr>
          <a:xfrm>
            <a:off x="381000" y="4495800"/>
            <a:ext cx="8286808" cy="1938992"/>
          </a:xfrm>
          <a:prstGeom prst="rect">
            <a:avLst/>
          </a:prstGeom>
          <a:noFill/>
          <a:ln w="57150">
            <a:noFill/>
          </a:ln>
        </p:spPr>
        <p:txBody>
          <a:bodyPr wrap="square">
            <a:spAutoFit/>
          </a:bodyPr>
          <a:lstStyle/>
          <a:p>
            <a:pPr algn="ctr">
              <a:defRPr/>
            </a:pP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400" b="1" dirty="0" err="1">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setia</a:t>
            </a:r>
            <a:r>
              <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4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968403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Rectangle 4"/>
          <p:cNvSpPr/>
          <p:nvPr/>
        </p:nvSpPr>
        <p:spPr>
          <a:xfrm>
            <a:off x="107504" y="0"/>
            <a:ext cx="889248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304800" y="1524000"/>
            <a:ext cx="8460432" cy="1569660"/>
          </a:xfrm>
          <a:prstGeom prst="rect">
            <a:avLst/>
          </a:prstGeom>
          <a:solidFill>
            <a:schemeClr val="lt1">
              <a:alpha val="53000"/>
            </a:schemeClr>
          </a:solidFill>
          <a:ln>
            <a:solidFill>
              <a:srgbClr val="FFC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اللَّـهُـمَّ صَـلِّ وَسَـلِّمْ عَلَى عَبْدِكَ وَرَسُولِكَ مُحَمَّدٍ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وَعَلَى آلِهِ وَصَحْبِهِ أَجْمَعِيْن.</a:t>
            </a:r>
            <a:endParaRPr lang="ms-MY" sz="48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7" name="TextBox 6"/>
          <p:cNvSpPr txBox="1"/>
          <p:nvPr/>
        </p:nvSpPr>
        <p:spPr>
          <a:xfrm>
            <a:off x="381000" y="4267200"/>
            <a:ext cx="8286808" cy="1569660"/>
          </a:xfrm>
          <a:prstGeom prst="rect">
            <a:avLst/>
          </a:prstGeom>
          <a:noFill/>
          <a:ln w="57150">
            <a:noFill/>
          </a:ln>
        </p:spPr>
        <p:txBody>
          <a:bodyPr wrap="square">
            <a:spAutoFit/>
          </a:bodyPr>
          <a:lstStyle/>
          <a:p>
            <a:pPr algn="ctr">
              <a:defRPr/>
            </a:pP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400" dirty="0" err="1">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endParaRPr lang="en-US" sz="24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968403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43482209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184908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a:gradFill>
            <a:gsLst>
              <a:gs pos="38000">
                <a:schemeClr val="dk1">
                  <a:tint val="50000"/>
                  <a:satMod val="300000"/>
                  <a:alpha val="3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4803501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3127418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6114076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4291305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79512" y="1527429"/>
            <a:ext cx="8748464" cy="1754326"/>
          </a:xfrm>
          <a:prstGeom prst="rect">
            <a:avLst/>
          </a:prstGeom>
          <a:solidFill>
            <a:schemeClr val="lt1">
              <a:alpha val="71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85786" y="44624"/>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4114800"/>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968403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42399567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8897650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gradFill flip="none" rotWithShape="1">
            <a:gsLst>
              <a:gs pos="93000">
                <a:srgbClr val="03D4A8">
                  <a:alpha val="0"/>
                </a:srgbClr>
              </a:gs>
              <a:gs pos="25000">
                <a:srgbClr val="21D6E0"/>
              </a:gs>
              <a:gs pos="75000">
                <a:srgbClr val="0087E6"/>
              </a:gs>
              <a:gs pos="100000">
                <a:srgbClr val="005CBF"/>
              </a:gs>
            </a:gsLst>
            <a:path path="rect">
              <a:fillToRect l="100000" t="100000"/>
            </a:path>
            <a:tileRect r="-100000" b="-100000"/>
          </a:gradFill>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6791799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381000"/>
            <a:ext cx="8534400" cy="274320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prstClr val="black"/>
                </a:solidFill>
                <a:latin typeface="Bernard MT Condensed" pitchFamily="18" charset="0"/>
              </a:rPr>
              <a:t>Dirikan</a:t>
            </a:r>
            <a:r>
              <a:rPr lang="en-US" sz="4000" dirty="0" smtClean="0">
                <a:solidFill>
                  <a:prstClr val="black"/>
                </a:solidFill>
                <a:latin typeface="Bernard MT Condensed" pitchFamily="18" charset="0"/>
              </a:rPr>
              <a:t> </a:t>
            </a:r>
            <a:r>
              <a:rPr lang="en-US" sz="4000" dirty="0" err="1" smtClean="0">
                <a:solidFill>
                  <a:prstClr val="black"/>
                </a:solidFill>
                <a:latin typeface="Bernard MT Condensed" pitchFamily="18" charset="0"/>
              </a:rPr>
              <a:t>Solat</a:t>
            </a:r>
            <a:r>
              <a:rPr lang="en-US" sz="4000" dirty="0" smtClean="0">
                <a:solidFill>
                  <a:prstClr val="black"/>
                </a:solidFill>
                <a:latin typeface="Bernard MT Condensed" pitchFamily="18" charset="0"/>
              </a:rPr>
              <a:t>….</a:t>
            </a:r>
          </a:p>
          <a:p>
            <a:pPr algn="ctr"/>
            <a:endParaRPr lang="en-US" sz="3200" dirty="0" smtClean="0">
              <a:solidFill>
                <a:prstClr val="black"/>
              </a:solidFill>
              <a:latin typeface="Bernard MT Condensed" pitchFamily="18" charset="0"/>
            </a:endParaRPr>
          </a:p>
          <a:p>
            <a:pPr algn="ct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betulkan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anda</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kerana</a:t>
            </a:r>
            <a:endParaRPr lang="en-US" sz="3200" b="1" i="1" dirty="0" smtClean="0">
              <a:solidFill>
                <a:prstClr val="black"/>
              </a:solidFill>
              <a:latin typeface="Constantia" pitchFamily="18" charset="0"/>
            </a:endParaRPr>
          </a:p>
          <a:p>
            <a:pPr algn="ct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yang </a:t>
            </a: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termasuk</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dalam</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kesempurnaan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solat</a:t>
            </a:r>
            <a:r>
              <a:rPr lang="en-US" sz="3200" b="1" i="1" dirty="0" smtClean="0">
                <a:solidFill>
                  <a:prstClr val="black"/>
                </a:solidFill>
                <a:latin typeface="Constantia" pitchFamily="18" charset="0"/>
              </a:rPr>
              <a:t>.</a:t>
            </a:r>
            <a:endParaRPr lang="en-US" sz="3200" b="1" i="1" dirty="0">
              <a:solidFill>
                <a:prstClr val="black"/>
              </a:solidFill>
              <a:latin typeface="Constantia" pitchFamily="18"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Tree>
    <p:extLst>
      <p:ext uri="{BB962C8B-B14F-4D97-AF65-F5344CB8AC3E}">
        <p14:creationId xmlns:p14="http://schemas.microsoft.com/office/powerpoint/2010/main" val="5967784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9512" y="857900"/>
            <a:ext cx="8856984" cy="5370701"/>
          </a:xfrm>
          <a:prstGeom prst="rect">
            <a:avLst/>
          </a:prstGeom>
          <a:solidFill>
            <a:schemeClr val="bg1">
              <a:alpha val="56000"/>
            </a:schemeClr>
          </a:solidFill>
        </p:spPr>
        <p:txBody>
          <a:bodyPr wrap="square">
            <a:spAutoFit/>
          </a:bodyPr>
          <a:lstStyle/>
          <a:p>
            <a:pPr algn="ctr">
              <a:defRPr/>
            </a:pPr>
            <a:r>
              <a:rPr lang="en-MY" sz="1600" b="1" dirty="0">
                <a:solidFill>
                  <a:prstClr val="black"/>
                </a:solidFill>
                <a:effectLst>
                  <a:outerShdw blurRad="38100" dist="38100" dir="2700000" algn="tl">
                    <a:srgbClr val="000000">
                      <a:alpha val="43137"/>
                    </a:srgbClr>
                  </a:outerShdw>
                </a:effectLst>
                <a:cs typeface="Arial" charset="0"/>
              </a:rPr>
              <a:t>INTISARI KHUTBAH JUMAAT PADA </a:t>
            </a:r>
            <a:r>
              <a:rPr lang="en-US" sz="1600" b="1" dirty="0" smtClean="0">
                <a:solidFill>
                  <a:prstClr val="black"/>
                </a:solidFill>
                <a:effectLst>
                  <a:outerShdw blurRad="38100" dist="38100" dir="2700000" algn="tl">
                    <a:srgbClr val="000000">
                      <a:alpha val="43137"/>
                    </a:srgbClr>
                  </a:outerShdw>
                </a:effectLst>
                <a:cs typeface="Arial" charset="0"/>
              </a:rPr>
              <a:t>27</a:t>
            </a:r>
            <a:r>
              <a:rPr lang="en-MY" sz="1600" b="1" dirty="0" smtClean="0">
                <a:solidFill>
                  <a:prstClr val="black"/>
                </a:solidFill>
                <a:effectLst>
                  <a:outerShdw blurRad="38100" dist="38100" dir="2700000" algn="tl">
                    <a:srgbClr val="000000">
                      <a:alpha val="43137"/>
                    </a:srgbClr>
                  </a:outerShdw>
                </a:effectLst>
                <a:cs typeface="Arial" charset="0"/>
              </a:rPr>
              <a:t>/04/2018</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endParaRPr lang="en-MY" sz="1600"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r>
              <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SEIKHLAS KASIH SEJUTA HARAPAN.</a:t>
            </a:r>
            <a:endPar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endParaRPr lang="en-US" sz="1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457200" indent="-457200" algn="just">
              <a:buAutoNum type="arabicPeriod"/>
              <a:defRPr/>
            </a:pP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ALLAH MENCIPTAKAN MANUSIA DENGAN PELBAGAI  KEADAAN, KELEBIHAN DAN KEKURANGAN YANG BERBEZA-BEZA, UNTUK MENGUJI TAHAP KEIMANAN, KESYUKURAN DAN KESABARAN SESEORANG.</a:t>
            </a:r>
          </a:p>
          <a:p>
            <a:pPr algn="just">
              <a:defRPr/>
            </a:pPr>
            <a:endParaRPr lang="en-MY" sz="105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457200" indent="-457200" algn="just">
              <a:buAutoNum type="arabicPeriod" startAt="2"/>
              <a:defRPr/>
            </a:pP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SALAH SATU TANGGUNGJAWAB MASYARAKAT ADALAH SALING MEMBANTU     </a:t>
            </a:r>
          </a:p>
          <a:p>
            <a:pPr algn="just">
              <a:defRPr/>
            </a:pP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DAN MELENGKAPI SEGALA KEKURANGAN MELALUI INFAK WAJIB DAN INFAK </a:t>
            </a:r>
          </a:p>
          <a:p>
            <a:pPr algn="just">
              <a:defRPr/>
            </a:pPr>
            <a:r>
              <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SUNAT.</a:t>
            </a:r>
            <a:endPar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just">
              <a:defRPr/>
            </a:pPr>
            <a:endParaRPr lang="en-MY" sz="1050"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457200" indent="-457200" algn="just">
              <a:buFontTx/>
              <a:buAutoNum type="arabicPeriod" startAt="3"/>
              <a:defRPr/>
            </a:pP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PIHAK BERWAJIB TELAH MENYEDIAKAN TABUNG DARUL IMAN SEBAGAI SALURAN KHAS UNTUK RAKYAT TERENGGANU BERINFAK. TABUNG INI BERTUJUAN MENGUMPUL DANA BAGI MEMBANTU MERINGANKAN BEBAN RAKYAT YANG DITIMPA MUSIBAH ATAU KURANG BERNASIB BAIK.</a:t>
            </a:r>
          </a:p>
          <a:p>
            <a:pPr marL="457200" indent="-457200" algn="just">
              <a:buFontTx/>
              <a:buAutoNum type="arabicPeriod" startAt="3"/>
              <a:defRPr/>
            </a:pPr>
            <a:endPar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457200" indent="-457200" algn="just">
              <a:buFontTx/>
              <a:buAutoNum type="arabicPeriod" startAt="3"/>
              <a:defRPr/>
            </a:pP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SEMOGA, RAKYAT NEGERI INI SENTIASA HIDUP DALAM BANTU MEMBANTU DAN SENTIASA DILIMPAHI KEBERKATAN SERTA KEMAKMURAN.</a:t>
            </a:r>
            <a:endPar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3402096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60624" y="1447800"/>
            <a:ext cx="8531856" cy="2308324"/>
          </a:xfrm>
          <a:prstGeom prst="rect">
            <a:avLst/>
          </a:prstGeom>
          <a:solidFill>
            <a:schemeClr val="lt1">
              <a:alpha val="58000"/>
            </a:schemeClr>
          </a:solidFill>
          <a:ln>
            <a:solidFill>
              <a:srgbClr val="FFC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هَذَا النَّبِيِّ الْكَرِيْم، سَيِّدِنَا مُحَمَّدٍ وَعَلَى آلِهِ وَصَحْبِهِ، وَمَنْ تَبِعَهُمْ بِإِحْسَانٍ إِلَى يَوْمِ الدِّيْنِ. </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533400" y="3962400"/>
            <a:ext cx="8286808" cy="2092881"/>
          </a:xfrm>
          <a:prstGeom prst="rect">
            <a:avLst/>
          </a:prstGeom>
          <a:noFill/>
          <a:ln w="57150">
            <a:noFill/>
          </a:ln>
        </p:spPr>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62155"/>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968403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83568" y="116632"/>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28600" y="1371600"/>
            <a:ext cx="8686800" cy="1754326"/>
          </a:xfrm>
          <a:prstGeom prst="rect">
            <a:avLst/>
          </a:prstGeom>
          <a:solidFill>
            <a:schemeClr val="lt1">
              <a:alpha val="65000"/>
            </a:schemeClr>
          </a:solidFill>
          <a:ln>
            <a:solidFill>
              <a:srgbClr val="FFC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وَإِيَّايَ بِتَقْوَى اللهِ، </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فَقَدْ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فَازَ الْمُتَّقُوْنَ.</a:t>
            </a:r>
            <a:endParaRPr lang="en-US" sz="5400"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077831"/>
            <a:ext cx="9144000" cy="2246769"/>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sekalian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telah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 yang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968403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4005365" y="3063965"/>
            <a:ext cx="4771088" cy="1355635"/>
          </a:xfrm>
          <a:prstGeom prst="roundRect">
            <a:avLst>
              <a:gd name="adj" fmla="val 11364"/>
            </a:avLst>
          </a:prstGeom>
          <a:solidFill>
            <a:schemeClr val="accent6">
              <a:lumMod val="75000"/>
            </a:schemeClr>
          </a:solidFill>
          <a:ln w="38100">
            <a:solidFill>
              <a:srgbClr val="92D05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Mengimbangi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taraf</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suasana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keperluan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hidup</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masyarakat</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ounded Rectangle 3"/>
          <p:cNvSpPr/>
          <p:nvPr/>
        </p:nvSpPr>
        <p:spPr>
          <a:xfrm>
            <a:off x="609600" y="1143000"/>
            <a:ext cx="7996808" cy="1296144"/>
          </a:xfrm>
          <a:prstGeom prst="roundRect">
            <a:avLst>
              <a:gd name="adj" fmla="val 11364"/>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Tanggungjawab</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kemasyarakatan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menjaga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keseimbangan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kepentingan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peribadi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maslahah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masyarakat</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ectangle 4"/>
          <p:cNvSpPr/>
          <p:nvPr/>
        </p:nvSpPr>
        <p:spPr>
          <a:xfrm>
            <a:off x="276196" y="152400"/>
            <a:ext cx="8639204" cy="553998"/>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Islam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Mengiktiraf</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Hak</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Setiap</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Manusia</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Notched Right Arrow 5"/>
          <p:cNvSpPr/>
          <p:nvPr/>
        </p:nvSpPr>
        <p:spPr>
          <a:xfrm>
            <a:off x="533400" y="2895600"/>
            <a:ext cx="3334987" cy="1562100"/>
          </a:xfrm>
          <a:prstGeom prst="notchedRightArrow">
            <a:avLst>
              <a:gd name="adj1" fmla="val 57785"/>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effectLst>
                  <a:outerShdw blurRad="38100" dist="38100" dir="2700000" algn="tl">
                    <a:srgbClr val="000000">
                      <a:alpha val="43137"/>
                    </a:srgbClr>
                  </a:outerShdw>
                </a:effectLst>
                <a:latin typeface="Arial Black" pitchFamily="34" charset="0"/>
              </a:rPr>
              <a:t>Gesaan</a:t>
            </a:r>
            <a:r>
              <a:rPr lang="en-US" sz="2000" dirty="0" smtClean="0">
                <a:solidFill>
                  <a:schemeClr val="tx1"/>
                </a:solidFill>
                <a:effectLst>
                  <a:outerShdw blurRad="38100" dist="38100" dir="2700000" algn="tl">
                    <a:srgbClr val="000000">
                      <a:alpha val="43137"/>
                    </a:srgbClr>
                  </a:outerShdw>
                </a:effectLst>
                <a:latin typeface="Arial Black" pitchFamily="34" charset="0"/>
              </a:rPr>
              <a:t> </a:t>
            </a:r>
            <a:r>
              <a:rPr lang="en-US" sz="2000" dirty="0" err="1">
                <a:solidFill>
                  <a:schemeClr val="tx1"/>
                </a:solidFill>
                <a:effectLst>
                  <a:outerShdw blurRad="38100" dist="38100" dir="2700000" algn="tl">
                    <a:srgbClr val="000000">
                      <a:alpha val="43137"/>
                    </a:srgbClr>
                  </a:outerShdw>
                </a:effectLst>
                <a:latin typeface="Arial Black" pitchFamily="34" charset="0"/>
              </a:rPr>
              <a:t>membudayakan</a:t>
            </a:r>
            <a:r>
              <a:rPr lang="en-US" sz="2000" dirty="0">
                <a:solidFill>
                  <a:schemeClr val="tx1"/>
                </a:solidFill>
                <a:effectLst>
                  <a:outerShdw blurRad="38100" dist="38100" dir="2700000" algn="tl">
                    <a:srgbClr val="000000">
                      <a:alpha val="43137"/>
                    </a:srgbClr>
                  </a:outerShdw>
                </a:effectLst>
                <a:latin typeface="Arial Black" pitchFamily="34" charset="0"/>
              </a:rPr>
              <a:t> </a:t>
            </a:r>
            <a:r>
              <a:rPr lang="en-US" sz="2000" dirty="0" err="1">
                <a:solidFill>
                  <a:schemeClr val="tx1"/>
                </a:solidFill>
                <a:effectLst>
                  <a:outerShdw blurRad="38100" dist="38100" dir="2700000" algn="tl">
                    <a:srgbClr val="000000">
                      <a:alpha val="43137"/>
                    </a:srgbClr>
                  </a:outerShdw>
                </a:effectLst>
                <a:latin typeface="Arial Black" pitchFamily="34" charset="0"/>
              </a:rPr>
              <a:t>infaq</a:t>
            </a:r>
            <a:endParaRPr lang="en-US" sz="2000" dirty="0">
              <a:solidFill>
                <a:schemeClr val="tx1"/>
              </a:solidFill>
              <a:effectLst>
                <a:outerShdw blurRad="38100" dist="38100" dir="2700000" algn="tl">
                  <a:srgbClr val="000000">
                    <a:alpha val="43137"/>
                  </a:srgbClr>
                </a:outerShdw>
              </a:effectLst>
              <a:latin typeface="Arial Black" pitchFamily="34" charset="0"/>
            </a:endParaRPr>
          </a:p>
        </p:txBody>
      </p:sp>
      <p:sp>
        <p:nvSpPr>
          <p:cNvPr id="7" name="Rounded Rectangle 6"/>
          <p:cNvSpPr/>
          <p:nvPr/>
        </p:nvSpPr>
        <p:spPr>
          <a:xfrm>
            <a:off x="1371600" y="5257800"/>
            <a:ext cx="6691880" cy="751320"/>
          </a:xfrm>
          <a:prstGeom prst="roundRect">
            <a:avLst>
              <a:gd name="adj" fmla="val 19735"/>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Bukti</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keprihatinan</a:t>
            </a:r>
            <a:r>
              <a:rPr lang="en-US" sz="2400" b="1"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Islam</a:t>
            </a:r>
            <a:endParaRPr lang="en-US" sz="24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val="3968403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38698"/>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Pengertian</a:t>
            </a:r>
            <a:r>
              <a:rPr lang="en-US" sz="3000" dirty="0"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rPr>
              <a:t>Infaq</a:t>
            </a:r>
            <a:endParaRPr lang="en-US" sz="3000" dirty="0">
              <a:ln>
                <a:solidFill>
                  <a:sysClr val="windowText" lastClr="000000"/>
                </a:solidFill>
              </a:ln>
              <a:solidFill>
                <a:schemeClr val="accent6">
                  <a:lumMod val="20000"/>
                  <a:lumOff val="80000"/>
                </a:schemeClr>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3124200" y="2438400"/>
            <a:ext cx="5791200" cy="1828800"/>
          </a:xfrm>
          <a:prstGeom prst="roundRect">
            <a:avLst>
              <a:gd name="adj" fmla="val 19735"/>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ms-MY" sz="2400" b="1" i="1" dirty="0">
                <a:solidFill>
                  <a:schemeClr val="bg1"/>
                </a:solidFill>
                <a:effectLst>
                  <a:outerShdw blurRad="38100" dist="38100" dir="2700000" algn="tl">
                    <a:srgbClr val="000000">
                      <a:alpha val="43137"/>
                    </a:srgbClr>
                  </a:outerShdw>
                </a:effectLst>
              </a:rPr>
              <a:t>zakat</a:t>
            </a:r>
            <a:r>
              <a:rPr lang="ms-MY" sz="2400" b="1" dirty="0">
                <a:solidFill>
                  <a:schemeClr val="bg1"/>
                </a:solidFill>
                <a:effectLst>
                  <a:outerShdw blurRad="38100" dist="38100" dir="2700000" algn="tl">
                    <a:srgbClr val="000000">
                      <a:alpha val="43137"/>
                    </a:srgbClr>
                  </a:outerShdw>
                </a:effectLst>
              </a:rPr>
              <a:t>, fidyah, bayaran </a:t>
            </a:r>
            <a:r>
              <a:rPr lang="ms-MY" sz="2400" b="1" i="1" dirty="0">
                <a:solidFill>
                  <a:schemeClr val="bg1"/>
                </a:solidFill>
                <a:effectLst>
                  <a:outerShdw blurRad="38100" dist="38100" dir="2700000" algn="tl">
                    <a:srgbClr val="000000">
                      <a:alpha val="43137"/>
                    </a:srgbClr>
                  </a:outerShdw>
                </a:effectLst>
              </a:rPr>
              <a:t>kafarah</a:t>
            </a:r>
            <a:r>
              <a:rPr lang="ms-MY" sz="2400" b="1" dirty="0">
                <a:solidFill>
                  <a:schemeClr val="bg1"/>
                </a:solidFill>
                <a:effectLst>
                  <a:outerShdw blurRad="38100" dist="38100" dir="2700000" algn="tl">
                    <a:srgbClr val="000000">
                      <a:alpha val="43137"/>
                    </a:srgbClr>
                  </a:outerShdw>
                </a:effectLst>
              </a:rPr>
              <a:t>, menunaikan </a:t>
            </a:r>
            <a:r>
              <a:rPr lang="ms-MY" sz="2400" b="1" i="1" dirty="0">
                <a:solidFill>
                  <a:schemeClr val="bg1"/>
                </a:solidFill>
                <a:effectLst>
                  <a:outerShdw blurRad="38100" dist="38100" dir="2700000" algn="tl">
                    <a:srgbClr val="000000">
                      <a:alpha val="43137"/>
                    </a:srgbClr>
                  </a:outerShdw>
                </a:effectLst>
              </a:rPr>
              <a:t>nazar</a:t>
            </a:r>
            <a:r>
              <a:rPr lang="ms-MY" sz="2400" b="1" dirty="0">
                <a:solidFill>
                  <a:schemeClr val="bg1"/>
                </a:solidFill>
                <a:effectLst>
                  <a:outerShdw blurRad="38100" dist="38100" dir="2700000" algn="tl">
                    <a:srgbClr val="000000">
                      <a:alpha val="43137"/>
                    </a:srgbClr>
                  </a:outerShdw>
                </a:effectLst>
              </a:rPr>
              <a:t> dan keperluan tanggungan wajib atau </a:t>
            </a:r>
            <a:r>
              <a:rPr lang="ms-MY" sz="2400" b="1" i="1" dirty="0" err="1">
                <a:solidFill>
                  <a:schemeClr val="bg1"/>
                </a:solidFill>
                <a:effectLst>
                  <a:outerShdw blurRad="38100" dist="38100" dir="2700000" algn="tl">
                    <a:srgbClr val="000000">
                      <a:alpha val="43137"/>
                    </a:srgbClr>
                  </a:outerShdw>
                </a:effectLst>
              </a:rPr>
              <a:t>nafqah</a:t>
            </a:r>
            <a:r>
              <a:rPr lang="ms-MY" sz="2400" b="1" dirty="0">
                <a:solidFill>
                  <a:schemeClr val="bg1"/>
                </a:solidFill>
                <a:effectLst>
                  <a:outerShdw blurRad="38100" dist="38100" dir="2700000" algn="tl">
                    <a:srgbClr val="000000">
                      <a:alpha val="43137"/>
                    </a:srgbClr>
                  </a:outerShdw>
                </a:effectLst>
              </a:rPr>
              <a:t> ke atas seseorang </a:t>
            </a:r>
            <a:r>
              <a:rPr lang="ms-MY" sz="2400" b="1" dirty="0" smtClean="0">
                <a:solidFill>
                  <a:schemeClr val="bg1"/>
                </a:solidFill>
                <a:effectLst>
                  <a:outerShdw blurRad="38100" dist="38100" dir="2700000" algn="tl">
                    <a:srgbClr val="000000">
                      <a:alpha val="43137"/>
                    </a:srgbClr>
                  </a:outerShdw>
                </a:effectLst>
              </a:rPr>
              <a:t>lelaki</a:t>
            </a:r>
            <a:endParaRPr lang="en-US" sz="2400" b="1" dirty="0">
              <a:ln w="12700">
                <a:solidFill>
                  <a:schemeClr val="tx1"/>
                </a:solidFill>
              </a:ln>
              <a:solidFill>
                <a:schemeClr val="bg1"/>
              </a:solidFill>
              <a:effectLst>
                <a:outerShdw blurRad="38100" dist="38100" dir="2700000" algn="tl">
                  <a:srgbClr val="000000">
                    <a:alpha val="43137"/>
                  </a:srgbClr>
                </a:outerShdw>
              </a:effectLst>
              <a:latin typeface="Arial Black" pitchFamily="34" charset="0"/>
              <a:cs typeface="Traditional Arabic" pitchFamily="2" charset="-78"/>
            </a:endParaRPr>
          </a:p>
        </p:txBody>
      </p:sp>
      <p:sp>
        <p:nvSpPr>
          <p:cNvPr id="5" name="Rounded Rectangle 4"/>
          <p:cNvSpPr/>
          <p:nvPr/>
        </p:nvSpPr>
        <p:spPr>
          <a:xfrm>
            <a:off x="1055272" y="1052736"/>
            <a:ext cx="7214727" cy="1245029"/>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Membelanjakan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harta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jalan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indent="365125"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Allah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3156857" y="4357904"/>
            <a:ext cx="5758544" cy="1966696"/>
          </a:xfrm>
          <a:prstGeom prst="roundRect">
            <a:avLst>
              <a:gd name="adj" fmla="val 19735"/>
            </a:avLst>
          </a:prstGeom>
          <a:gradFill flip="none" rotWithShape="1">
            <a:gsLst>
              <a:gs pos="0">
                <a:srgbClr val="9900FF">
                  <a:shade val="30000"/>
                  <a:satMod val="115000"/>
                </a:srgbClr>
              </a:gs>
              <a:gs pos="50000">
                <a:srgbClr val="9900FF">
                  <a:shade val="67500"/>
                  <a:satMod val="115000"/>
                </a:srgbClr>
              </a:gs>
              <a:gs pos="100000">
                <a:srgbClr val="99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s-MY" sz="2400" b="1" dirty="0" smtClean="0">
                <a:solidFill>
                  <a:schemeClr val="bg1"/>
                </a:solidFill>
                <a:effectLst>
                  <a:outerShdw blurRad="38100" dist="38100" dir="2700000" algn="tl">
                    <a:srgbClr val="000000">
                      <a:alpha val="43137"/>
                    </a:srgbClr>
                  </a:outerShdw>
                </a:effectLst>
              </a:rPr>
              <a:t>Sumbangan</a:t>
            </a:r>
            <a:r>
              <a:rPr lang="ms-MY" sz="2400" b="1" dirty="0">
                <a:solidFill>
                  <a:schemeClr val="bg1"/>
                </a:solidFill>
                <a:effectLst>
                  <a:outerShdw blurRad="38100" dist="38100" dir="2700000" algn="tl">
                    <a:srgbClr val="000000">
                      <a:alpha val="43137"/>
                    </a:srgbClr>
                  </a:outerShdw>
                </a:effectLst>
              </a:rPr>
              <a:t>, </a:t>
            </a:r>
            <a:r>
              <a:rPr lang="ms-MY" sz="2400" b="1" dirty="0" err="1">
                <a:solidFill>
                  <a:schemeClr val="bg1"/>
                </a:solidFill>
                <a:effectLst>
                  <a:outerShdw blurRad="38100" dist="38100" dir="2700000" algn="tl">
                    <a:srgbClr val="000000">
                      <a:alpha val="43137"/>
                    </a:srgbClr>
                  </a:outerShdw>
                </a:effectLst>
              </a:rPr>
              <a:t>sedeqah</a:t>
            </a:r>
            <a:r>
              <a:rPr lang="ms-MY" sz="2400" b="1" dirty="0">
                <a:solidFill>
                  <a:schemeClr val="bg1"/>
                </a:solidFill>
                <a:effectLst>
                  <a:outerShdw blurRad="38100" dist="38100" dir="2700000" algn="tl">
                    <a:srgbClr val="000000">
                      <a:alpha val="43137"/>
                    </a:srgbClr>
                  </a:outerShdw>
                </a:effectLst>
              </a:rPr>
              <a:t> atau derma kepada orang perseorangan, tabung-tabung kebajikan, pertubuhan-pertubuhan </a:t>
            </a:r>
            <a:r>
              <a:rPr lang="ms-MY" sz="2400" b="1" dirty="0" smtClean="0">
                <a:solidFill>
                  <a:schemeClr val="bg1"/>
                </a:solidFill>
                <a:effectLst>
                  <a:outerShdw blurRad="38100" dist="38100" dir="2700000" algn="tl">
                    <a:srgbClr val="000000">
                      <a:alpha val="43137"/>
                    </a:srgbClr>
                  </a:outerShdw>
                </a:effectLst>
              </a:rPr>
              <a:t>kebajikan </a:t>
            </a:r>
            <a:r>
              <a:rPr lang="ms-MY" sz="2400" b="1" dirty="0" err="1" smtClean="0">
                <a:solidFill>
                  <a:schemeClr val="bg1"/>
                </a:solidFill>
                <a:effectLst>
                  <a:outerShdw blurRad="38100" dist="38100" dir="2700000" algn="tl">
                    <a:srgbClr val="000000">
                      <a:alpha val="43137"/>
                    </a:srgbClr>
                  </a:outerShdw>
                </a:effectLst>
              </a:rPr>
              <a:t>dll</a:t>
            </a:r>
            <a:r>
              <a:rPr lang="ms-MY" sz="2400" b="1" dirty="0" smtClean="0">
                <a:solidFill>
                  <a:schemeClr val="bg1"/>
                </a:solidFill>
                <a:effectLst>
                  <a:outerShdw blurRad="38100" dist="38100" dir="2700000" algn="tl">
                    <a:srgbClr val="000000">
                      <a:alpha val="43137"/>
                    </a:srgbClr>
                  </a:outerShdw>
                </a:effectLst>
              </a:rPr>
              <a:t>.</a:t>
            </a:r>
            <a:endParaRPr lang="en-US" sz="2400" b="1" dirty="0">
              <a:ln w="12700">
                <a:solidFill>
                  <a:schemeClr val="tx1"/>
                </a:solidFill>
              </a:ln>
              <a:solidFill>
                <a:schemeClr val="bg1"/>
              </a:solidFill>
              <a:effectLst>
                <a:outerShdw blurRad="38100" dist="38100" dir="2700000" algn="tl">
                  <a:srgbClr val="000000">
                    <a:alpha val="43137"/>
                  </a:srgbClr>
                </a:outerShdw>
              </a:effectLst>
              <a:latin typeface="Arial Black" pitchFamily="34" charset="0"/>
              <a:cs typeface="Arial" charset="0"/>
            </a:endParaRPr>
          </a:p>
        </p:txBody>
      </p:sp>
      <p:sp>
        <p:nvSpPr>
          <p:cNvPr id="7" name="Notched Right Arrow 6"/>
          <p:cNvSpPr/>
          <p:nvPr/>
        </p:nvSpPr>
        <p:spPr>
          <a:xfrm>
            <a:off x="152400" y="2438400"/>
            <a:ext cx="2840466" cy="1280896"/>
          </a:xfrm>
          <a:prstGeom prst="notchedRightArrow">
            <a:avLst>
              <a:gd name="adj1" fmla="val 55996"/>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effectLst>
                  <a:outerShdw blurRad="38100" dist="38100" dir="2700000" algn="tl">
                    <a:srgbClr val="000000">
                      <a:alpha val="43137"/>
                    </a:srgbClr>
                  </a:outerShdw>
                </a:effectLst>
                <a:latin typeface="Arial Black" pitchFamily="34" charset="0"/>
              </a:rPr>
              <a:t>Infaq</a:t>
            </a:r>
            <a:r>
              <a:rPr lang="en-US" sz="2400" dirty="0" smtClean="0">
                <a:solidFill>
                  <a:schemeClr val="tx1"/>
                </a:solidFill>
                <a:effectLst>
                  <a:outerShdw blurRad="38100" dist="38100" dir="2700000" algn="tl">
                    <a:srgbClr val="000000">
                      <a:alpha val="43137"/>
                    </a:srgbClr>
                  </a:outerShdw>
                </a:effectLst>
                <a:latin typeface="Arial Black" pitchFamily="34" charset="0"/>
              </a:rPr>
              <a:t> </a:t>
            </a:r>
            <a:r>
              <a:rPr lang="en-US" sz="2400" dirty="0" err="1" smtClean="0">
                <a:solidFill>
                  <a:schemeClr val="tx1"/>
                </a:solidFill>
                <a:effectLst>
                  <a:outerShdw blurRad="38100" dist="38100" dir="2700000" algn="tl">
                    <a:srgbClr val="000000">
                      <a:alpha val="43137"/>
                    </a:srgbClr>
                  </a:outerShdw>
                </a:effectLst>
                <a:latin typeface="Arial Black" pitchFamily="34" charset="0"/>
              </a:rPr>
              <a:t>Wajib</a:t>
            </a:r>
            <a:endParaRPr lang="en-US" sz="2400" dirty="0">
              <a:solidFill>
                <a:schemeClr val="tx1"/>
              </a:solidFill>
              <a:effectLst>
                <a:outerShdw blurRad="38100" dist="38100" dir="2700000" algn="tl">
                  <a:srgbClr val="000000">
                    <a:alpha val="43137"/>
                  </a:srgbClr>
                </a:outerShdw>
              </a:effectLst>
              <a:latin typeface="Arial Black" pitchFamily="34" charset="0"/>
            </a:endParaRPr>
          </a:p>
        </p:txBody>
      </p:sp>
      <p:sp>
        <p:nvSpPr>
          <p:cNvPr id="8" name="Notched Right Arrow 7"/>
          <p:cNvSpPr/>
          <p:nvPr/>
        </p:nvSpPr>
        <p:spPr>
          <a:xfrm>
            <a:off x="207534" y="4586504"/>
            <a:ext cx="2840466" cy="1280896"/>
          </a:xfrm>
          <a:prstGeom prst="notchedRightArrow">
            <a:avLst>
              <a:gd name="adj1" fmla="val 55996"/>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effectLst>
                  <a:outerShdw blurRad="38100" dist="38100" dir="2700000" algn="tl">
                    <a:srgbClr val="000000">
                      <a:alpha val="43137"/>
                    </a:srgbClr>
                  </a:outerShdw>
                </a:effectLst>
                <a:latin typeface="Arial Black" pitchFamily="34" charset="0"/>
              </a:rPr>
              <a:t>Infaq</a:t>
            </a:r>
            <a:r>
              <a:rPr lang="en-US" sz="2400" dirty="0" smtClean="0">
                <a:solidFill>
                  <a:schemeClr val="tx1"/>
                </a:solidFill>
                <a:effectLst>
                  <a:outerShdw blurRad="38100" dist="38100" dir="2700000" algn="tl">
                    <a:srgbClr val="000000">
                      <a:alpha val="43137"/>
                    </a:srgbClr>
                  </a:outerShdw>
                </a:effectLst>
                <a:latin typeface="Arial Black" pitchFamily="34" charset="0"/>
              </a:rPr>
              <a:t> </a:t>
            </a:r>
            <a:r>
              <a:rPr lang="en-US" sz="2400" dirty="0" err="1" smtClean="0">
                <a:solidFill>
                  <a:schemeClr val="tx1"/>
                </a:solidFill>
                <a:effectLst>
                  <a:outerShdw blurRad="38100" dist="38100" dir="2700000" algn="tl">
                    <a:srgbClr val="000000">
                      <a:alpha val="43137"/>
                    </a:srgbClr>
                  </a:outerShdw>
                </a:effectLst>
                <a:latin typeface="Arial Black" pitchFamily="34" charset="0"/>
              </a:rPr>
              <a:t>Sunat</a:t>
            </a:r>
            <a:endParaRPr lang="en-US" sz="2400" dirty="0">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968403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0216" y="-76200"/>
            <a:ext cx="8888288" cy="954107"/>
          </a:xfrm>
          <a:prstGeom prst="rect">
            <a:avLst/>
          </a:prstGeom>
        </p:spPr>
        <p:txBody>
          <a:bodyPr wrap="square">
            <a:spAutoFit/>
          </a:bodyPr>
          <a:lstStyle/>
          <a:p>
            <a:pPr algn="ctr">
              <a:defRPr/>
            </a:pP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Surah </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Al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Baqarah</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rPr>
              <a:t>261</a:t>
            </a:r>
            <a:endParaRPr lang="en-US" sz="2800" dirty="0">
              <a:ln>
                <a:solidFill>
                  <a:sysClr val="windowText" lastClr="000000"/>
                </a:solidFill>
              </a:ln>
              <a:solidFill>
                <a:schemeClr val="accent6">
                  <a:lumMod val="20000"/>
                  <a:lumOff val="80000"/>
                </a:scheme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0216" y="4191000"/>
            <a:ext cx="8771384" cy="2308324"/>
          </a:xfrm>
          <a:prstGeom prst="rect">
            <a:avLst/>
          </a:prstGeom>
          <a:solidFill>
            <a:schemeClr val="bg1"/>
          </a:solidFill>
        </p:spPr>
        <p:txBody>
          <a:bodyPr wrap="square">
            <a:spAutoFit/>
          </a:bodyPr>
          <a:lstStyle/>
          <a:p>
            <a:pPr algn="ctr"/>
            <a:r>
              <a:rPr lang="ms-MY" sz="2400" b="1" dirty="0"/>
              <a:t>“Bandingan (derma) orang-orang yang membelanjakan hartanya pada jalan Allah, ialah sama seperti sebiji benih yang tumbuh menerbitkan tujuh tangkai; tiap-tiap tangkai itu pula mengandungi seratus biji. Dan (ingatlah), Allah akan melipatgandakan pahala bagi sesiapa yang </a:t>
            </a:r>
            <a:r>
              <a:rPr lang="ms-MY" sz="2400" b="1" dirty="0" err="1"/>
              <a:t>dikehendakiNya</a:t>
            </a:r>
            <a:r>
              <a:rPr lang="ms-MY" sz="2400" b="1" dirty="0"/>
              <a:t>, dan Allah Maha Luas (rahmat) </a:t>
            </a:r>
            <a:r>
              <a:rPr lang="ms-MY" sz="2400" b="1" dirty="0" err="1"/>
              <a:t>kurniaNya</a:t>
            </a:r>
            <a:r>
              <a:rPr lang="ms-MY" sz="2400" b="1" dirty="0"/>
              <a:t>, lagi </a:t>
            </a:r>
            <a:r>
              <a:rPr lang="ms-MY" sz="2400" b="1" dirty="0" smtClean="0"/>
              <a:t>meliputi </a:t>
            </a:r>
            <a:r>
              <a:rPr lang="ms-MY" sz="2400" b="1" dirty="0"/>
              <a:t>ilmu </a:t>
            </a:r>
            <a:r>
              <a:rPr lang="ms-MY" sz="2400" b="1" dirty="0" err="1"/>
              <a:t>pengetahuanNya</a:t>
            </a:r>
            <a:r>
              <a:rPr lang="ms-MY" sz="2400" b="1" dirty="0"/>
              <a:t>”. </a:t>
            </a:r>
            <a:endParaRPr lang="en-MY" sz="2400" b="1" dirty="0"/>
          </a:p>
        </p:txBody>
      </p:sp>
      <p:sp>
        <p:nvSpPr>
          <p:cNvPr id="5" name="Rectangle 4"/>
          <p:cNvSpPr/>
          <p:nvPr/>
        </p:nvSpPr>
        <p:spPr>
          <a:xfrm>
            <a:off x="220216" y="1524000"/>
            <a:ext cx="8771384" cy="2308324"/>
          </a:xfrm>
          <a:prstGeom prst="rect">
            <a:avLst/>
          </a:prstGeom>
          <a:solidFill>
            <a:schemeClr val="lt1">
              <a:alpha val="57000"/>
            </a:schemeClr>
          </a:solidFill>
          <a:ln>
            <a:solidFill>
              <a:srgbClr val="FFC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مَّثَلُ الَّذِينَ يُنفِقُونَ أَمْوَالَهُمْ فِي سَبِيلِ اللَّهِ كَمَثَلِ حَبَّةٍ أَنبَتَتْ سَبْعَ سَنَابِلَ فِي كُلِّ سُنبُلَةٍ مِّائَةُ حَبَّةٍ ۗ وَاللَّهُ يُضَاعِفُ لِمَن يَشَاءُ ۗ وَاللَّهُ وَاسِعٌ عَلِيمٌ </a:t>
            </a:r>
            <a:endParaRPr lang="en-US"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968403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1399</Words>
  <Application>Microsoft Office PowerPoint</Application>
  <PresentationFormat>On-screen Show (4:3)</PresentationFormat>
  <Paragraphs>134</Paragraphs>
  <Slides>34</Slides>
  <Notes>0</Notes>
  <HiddenSlides>0</HiddenSlides>
  <MMClips>0</MMClips>
  <ScaleCrop>false</ScaleCrop>
  <HeadingPairs>
    <vt:vector size="4" baseType="variant">
      <vt:variant>
        <vt:lpstr>Theme</vt:lpstr>
      </vt:variant>
      <vt:variant>
        <vt:i4>4</vt:i4>
      </vt:variant>
      <vt:variant>
        <vt:lpstr>Slide Titles</vt:lpstr>
      </vt:variant>
      <vt:variant>
        <vt:i4>34</vt:i4>
      </vt:variant>
    </vt:vector>
  </HeadingPairs>
  <TitlesOfParts>
    <vt:vector size="38"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USER</cp:lastModifiedBy>
  <cp:revision>9</cp:revision>
  <dcterms:created xsi:type="dcterms:W3CDTF">2018-04-03T07:09:10Z</dcterms:created>
  <dcterms:modified xsi:type="dcterms:W3CDTF">2018-04-25T08:43:37Z</dcterms:modified>
</cp:coreProperties>
</file>